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146847892" r:id="rId2"/>
    <p:sldId id="257" r:id="rId3"/>
    <p:sldId id="2146847893" r:id="rId4"/>
    <p:sldId id="2146847896" r:id="rId5"/>
    <p:sldId id="2146847895" r:id="rId6"/>
    <p:sldId id="2146847894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5299D-AA63-4D05-AD6C-FB977D871A5D}" v="36" dt="2025-11-11T16:18:0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68" autoAdjust="0"/>
  </p:normalViewPr>
  <p:slideViewPr>
    <p:cSldViewPr snapToGrid="0">
      <p:cViewPr varScale="1">
        <p:scale>
          <a:sx n="103" d="100"/>
          <a:sy n="103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57BCA-B357-40E1-97E5-B628A1CCCA02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E1003-74AB-45DD-9770-571563CD8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4000-2C6F-6479-38F7-2779F664F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72F1A-747F-EE37-54C6-E411D5D45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2673D-35A2-7528-0293-5E859F48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9829-5473-E18B-00F1-10BFE176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21A9-B8AF-E278-6521-89344E1D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FE06-1BFA-A10C-7862-6CB785D4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693F7-35F3-2897-DDCC-C90966375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41407-595A-4062-755E-D2457EBA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4FF2-6FBF-C85E-E82F-32EB37E3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90172-15DE-3E03-6913-4F9D2E2C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4CB9F-B2A6-BD05-B292-5BA8DF6FB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B981-F8E2-81D3-3DFC-2D9772B14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D998A-7133-F193-D5AB-35E6B555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F1E8A-8868-608E-EB49-3B384AF2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6F03-2C70-A723-FE01-C10AE04C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6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396D8-AEC9-17B3-D192-57FE8849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2B6FF-DB3D-FB4F-C561-1D358C3B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943B-5BD1-4E8D-534A-53C44648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1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011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90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096346" y="2062580"/>
            <a:ext cx="2394375" cy="2772624"/>
          </a:xfrm>
          <a:custGeom>
            <a:avLst/>
            <a:gdLst>
              <a:gd name="connsiteX0" fmla="*/ 2094656 w 4198566"/>
              <a:gd name="connsiteY0" fmla="*/ 0 h 4861834"/>
              <a:gd name="connsiteX1" fmla="*/ 4198566 w 4198566"/>
              <a:gd name="connsiteY1" fmla="*/ 1213931 h 4861834"/>
              <a:gd name="connsiteX2" fmla="*/ 4196573 w 4198566"/>
              <a:gd name="connsiteY2" fmla="*/ 3652533 h 4861834"/>
              <a:gd name="connsiteX3" fmla="*/ 2082316 w 4198566"/>
              <a:gd name="connsiteY3" fmla="*/ 4861834 h 4861834"/>
              <a:gd name="connsiteX4" fmla="*/ 1993 w 4198566"/>
              <a:gd name="connsiteY4" fmla="*/ 3652533 h 4861834"/>
              <a:gd name="connsiteX5" fmla="*/ 0 w 4198566"/>
              <a:gd name="connsiteY5" fmla="*/ 1204676 h 48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566" h="4861834">
                <a:moveTo>
                  <a:pt x="2094656" y="0"/>
                </a:moveTo>
                <a:lnTo>
                  <a:pt x="4198566" y="1213931"/>
                </a:lnTo>
                <a:lnTo>
                  <a:pt x="4196573" y="3652533"/>
                </a:lnTo>
                <a:cubicBezTo>
                  <a:pt x="3639897" y="3938407"/>
                  <a:pt x="2213273" y="4825839"/>
                  <a:pt x="2082316" y="4861834"/>
                </a:cubicBezTo>
                <a:lnTo>
                  <a:pt x="1993" y="3652533"/>
                </a:lnTo>
                <a:lnTo>
                  <a:pt x="0" y="1204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90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B080A-6E47-926B-474C-131C5968005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9EA3F-12E8-8A47-1CB9-123D584077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BB136-3F3D-1538-16B7-5836A03741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2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2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860">
              <a:spcBef>
                <a:spcPts val="13"/>
              </a:spcBef>
            </a:pPr>
            <a:r>
              <a:rPr lang="en-GB" spc="-4"/>
              <a:t>Page</a:t>
            </a:r>
            <a:r>
              <a:rPr lang="en-GB" spc="-64"/>
              <a:t> </a:t>
            </a:r>
            <a:fld id="{81D60167-4931-47E6-BA6A-407CBD079E47}" type="slidenum">
              <a:rPr smtClean="0"/>
              <a:pPr marL="10860">
                <a:spcBef>
                  <a:spcPts val="13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15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8A017-D107-E0B7-BA19-6961F54D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4B017-ADC3-C13C-D663-E6668485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63734-1F60-8510-4770-A5B8F035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4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011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75">
                <a:latin typeface="Roboto" pitchFamily="2" charset="0"/>
                <a:ea typeface="Roboto" pitchFamily="2" charset="0"/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096349" y="2062580"/>
            <a:ext cx="2394375" cy="2772624"/>
          </a:xfrm>
          <a:custGeom>
            <a:avLst/>
            <a:gdLst>
              <a:gd name="connsiteX0" fmla="*/ 2094656 w 4198566"/>
              <a:gd name="connsiteY0" fmla="*/ 0 h 4861834"/>
              <a:gd name="connsiteX1" fmla="*/ 4198566 w 4198566"/>
              <a:gd name="connsiteY1" fmla="*/ 1213931 h 4861834"/>
              <a:gd name="connsiteX2" fmla="*/ 4196573 w 4198566"/>
              <a:gd name="connsiteY2" fmla="*/ 3652533 h 4861834"/>
              <a:gd name="connsiteX3" fmla="*/ 2082316 w 4198566"/>
              <a:gd name="connsiteY3" fmla="*/ 4861834 h 4861834"/>
              <a:gd name="connsiteX4" fmla="*/ 1993 w 4198566"/>
              <a:gd name="connsiteY4" fmla="*/ 3652533 h 4861834"/>
              <a:gd name="connsiteX5" fmla="*/ 0 w 4198566"/>
              <a:gd name="connsiteY5" fmla="*/ 1204676 h 48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566" h="4861834">
                <a:moveTo>
                  <a:pt x="2094656" y="0"/>
                </a:moveTo>
                <a:lnTo>
                  <a:pt x="4198566" y="1213931"/>
                </a:lnTo>
                <a:lnTo>
                  <a:pt x="4196573" y="3652533"/>
                </a:lnTo>
                <a:cubicBezTo>
                  <a:pt x="3639897" y="3938407"/>
                  <a:pt x="2213273" y="4825839"/>
                  <a:pt x="2082316" y="4861834"/>
                </a:cubicBezTo>
                <a:lnTo>
                  <a:pt x="1993" y="3652533"/>
                </a:lnTo>
                <a:lnTo>
                  <a:pt x="0" y="1204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75">
                <a:latin typeface="Roboto" pitchFamily="2" charset="0"/>
                <a:ea typeface="Roboto" pitchFamily="2" charset="0"/>
              </a:defRPr>
            </a:lvl1pPr>
          </a:lstStyle>
          <a:p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E0FF8-EFC5-75A5-7A1F-046E116FCB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B3E8B-7CFF-CBD8-A066-34B3556D08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3D1E8-96DA-4C1C-CA13-D3F255BC2F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4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16858" y="1015392"/>
            <a:ext cx="4198565" cy="4861834"/>
          </a:xfrm>
          <a:custGeom>
            <a:avLst/>
            <a:gdLst>
              <a:gd name="connsiteX0" fmla="*/ 2094656 w 4198566"/>
              <a:gd name="connsiteY0" fmla="*/ 0 h 4861834"/>
              <a:gd name="connsiteX1" fmla="*/ 4198566 w 4198566"/>
              <a:gd name="connsiteY1" fmla="*/ 1213931 h 4861834"/>
              <a:gd name="connsiteX2" fmla="*/ 4196573 w 4198566"/>
              <a:gd name="connsiteY2" fmla="*/ 3652533 h 4861834"/>
              <a:gd name="connsiteX3" fmla="*/ 2082316 w 4198566"/>
              <a:gd name="connsiteY3" fmla="*/ 4861834 h 4861834"/>
              <a:gd name="connsiteX4" fmla="*/ 1993 w 4198566"/>
              <a:gd name="connsiteY4" fmla="*/ 3652533 h 4861834"/>
              <a:gd name="connsiteX5" fmla="*/ 0 w 4198566"/>
              <a:gd name="connsiteY5" fmla="*/ 1204676 h 48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566" h="4861834">
                <a:moveTo>
                  <a:pt x="2094656" y="0"/>
                </a:moveTo>
                <a:lnTo>
                  <a:pt x="4198566" y="1213931"/>
                </a:lnTo>
                <a:lnTo>
                  <a:pt x="4196573" y="3652533"/>
                </a:lnTo>
                <a:cubicBezTo>
                  <a:pt x="3639897" y="3938407"/>
                  <a:pt x="2213273" y="4825839"/>
                  <a:pt x="2082316" y="4861834"/>
                </a:cubicBezTo>
                <a:lnTo>
                  <a:pt x="1993" y="3652533"/>
                </a:lnTo>
                <a:lnTo>
                  <a:pt x="0" y="1204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900">
                <a:latin typeface="Roboto" pitchFamily="2" charset="0"/>
                <a:ea typeface="Roboto" pitchFamily="2" charset="0"/>
              </a:defRPr>
            </a:lvl1pPr>
          </a:lstStyle>
          <a:p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85282-CC7D-BF2A-02C2-8623E3C4D9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B4338-80C0-9CB5-AC26-8B406108C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2E94D-6530-EC22-9665-0022A78556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16858" y="1015392"/>
            <a:ext cx="4198565" cy="4861834"/>
          </a:xfrm>
          <a:custGeom>
            <a:avLst/>
            <a:gdLst>
              <a:gd name="connsiteX0" fmla="*/ 2094656 w 4198566"/>
              <a:gd name="connsiteY0" fmla="*/ 0 h 4861834"/>
              <a:gd name="connsiteX1" fmla="*/ 4198566 w 4198566"/>
              <a:gd name="connsiteY1" fmla="*/ 1213931 h 4861834"/>
              <a:gd name="connsiteX2" fmla="*/ 4196573 w 4198566"/>
              <a:gd name="connsiteY2" fmla="*/ 3652533 h 4861834"/>
              <a:gd name="connsiteX3" fmla="*/ 2082316 w 4198566"/>
              <a:gd name="connsiteY3" fmla="*/ 4861834 h 4861834"/>
              <a:gd name="connsiteX4" fmla="*/ 1993 w 4198566"/>
              <a:gd name="connsiteY4" fmla="*/ 3652533 h 4861834"/>
              <a:gd name="connsiteX5" fmla="*/ 0 w 4198566"/>
              <a:gd name="connsiteY5" fmla="*/ 1204676 h 48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566" h="4861834">
                <a:moveTo>
                  <a:pt x="2094656" y="0"/>
                </a:moveTo>
                <a:lnTo>
                  <a:pt x="4198566" y="1213931"/>
                </a:lnTo>
                <a:lnTo>
                  <a:pt x="4196573" y="3652533"/>
                </a:lnTo>
                <a:cubicBezTo>
                  <a:pt x="3639897" y="3938407"/>
                  <a:pt x="2213273" y="4825839"/>
                  <a:pt x="2082316" y="4861834"/>
                </a:cubicBezTo>
                <a:lnTo>
                  <a:pt x="1993" y="3652533"/>
                </a:lnTo>
                <a:lnTo>
                  <a:pt x="0" y="1204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900">
                <a:latin typeface="Roboto" pitchFamily="2" charset="0"/>
                <a:ea typeface="Roboto" pitchFamily="2" charset="0"/>
              </a:defRPr>
            </a:lvl1pPr>
          </a:lstStyle>
          <a:p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FC59C-D237-57B5-C11B-0DABECC836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AC6E4-1244-9652-56BE-697E8402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BF451-9F21-3780-9DEA-3EA2FFEEEA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1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16858" y="1015392"/>
            <a:ext cx="4198567" cy="4861834"/>
          </a:xfrm>
          <a:custGeom>
            <a:avLst/>
            <a:gdLst>
              <a:gd name="connsiteX0" fmla="*/ 2094656 w 4198566"/>
              <a:gd name="connsiteY0" fmla="*/ 0 h 4861834"/>
              <a:gd name="connsiteX1" fmla="*/ 4198566 w 4198566"/>
              <a:gd name="connsiteY1" fmla="*/ 1213931 h 4861834"/>
              <a:gd name="connsiteX2" fmla="*/ 4196573 w 4198566"/>
              <a:gd name="connsiteY2" fmla="*/ 3652533 h 4861834"/>
              <a:gd name="connsiteX3" fmla="*/ 2082316 w 4198566"/>
              <a:gd name="connsiteY3" fmla="*/ 4861834 h 4861834"/>
              <a:gd name="connsiteX4" fmla="*/ 1993 w 4198566"/>
              <a:gd name="connsiteY4" fmla="*/ 3652533 h 4861834"/>
              <a:gd name="connsiteX5" fmla="*/ 0 w 4198566"/>
              <a:gd name="connsiteY5" fmla="*/ 1204676 h 48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566" h="4861834">
                <a:moveTo>
                  <a:pt x="2094656" y="0"/>
                </a:moveTo>
                <a:lnTo>
                  <a:pt x="4198566" y="1213931"/>
                </a:lnTo>
                <a:lnTo>
                  <a:pt x="4196573" y="3652533"/>
                </a:lnTo>
                <a:cubicBezTo>
                  <a:pt x="3639897" y="3938407"/>
                  <a:pt x="2213273" y="4825839"/>
                  <a:pt x="2082316" y="4861834"/>
                </a:cubicBezTo>
                <a:lnTo>
                  <a:pt x="1993" y="3652533"/>
                </a:lnTo>
                <a:lnTo>
                  <a:pt x="0" y="1204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900">
                <a:latin typeface="Roboto" pitchFamily="2" charset="0"/>
                <a:ea typeface="Roboto" pitchFamily="2" charset="0"/>
              </a:defRPr>
            </a:lvl1pPr>
          </a:lstStyle>
          <a:p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5C3DD-9825-9E1A-8970-B11150A0C8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D8A1C-FCEA-1DE3-AEC2-9580457217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11E1E-1C01-D10D-171C-584852F3C2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2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4264-0277-D456-5209-77E44EF2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E558-AF75-726F-250E-E9C65355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F967A-9ED4-6D2B-F4AD-20E0B4FE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EE50-7B29-E9B5-528D-ED4F3EB7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94C6A-B464-9906-0F58-7036783E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1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309A-DE8E-62EB-25A4-B4480F96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03053-A1FA-3B84-0197-EDD05189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C8712-534A-4BC7-144C-0A3541A3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B8BEE-8F71-0047-7C3F-7BEE0A45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08379-12F7-24CB-2F4F-7AF35990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1" y="6356352"/>
            <a:ext cx="2743200" cy="365125"/>
          </a:xfrm>
        </p:spPr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35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C90-3EE9-659A-71D0-0385ED6D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AAB5-52E3-1E04-7B09-3731F5CA4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E8A3A-3D3B-9DE8-6D34-D6D2678C0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4799-AF53-10C9-9215-26B711B0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9A46F-9628-94C3-D070-3FFD49A8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D68BC-8040-EA1A-5F53-763268B0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5EDA-C69A-8DB1-EE89-A25B16C0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90BB5-CEB9-4229-22F6-A294DD85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82019-8E5D-E01B-55A0-E19654542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2E465-90C4-FCF1-05BD-B6C67E218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690D7-65E2-98AB-69EB-783FEED64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B2208-2278-EA15-D4ED-4CA155F0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33FD2-23EC-1928-C0EE-65D16C08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F24E9-37B1-40A2-27A6-2DE799E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1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BC39-50A3-2BB7-C23B-A4224D85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FF3D8-C954-7652-4D0E-742FE666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3B52D-64D0-E1C2-F9F4-74C37EE2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F8C45-1A26-7B5C-6613-90EB39C9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926A4-2CAE-F96D-5068-C1018130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4226A-72E8-A275-2927-15A0D61E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BB312-EC20-83A4-E180-D923C879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32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3C61-9BA4-67B6-8F0A-D0FC2DE8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00E3-59E8-3892-DCF8-024B4EDE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E256D-2138-AB7A-734B-42FB109E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13B19-BD46-1750-B5C3-1A4E3EDA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66150-3A11-B952-69F4-BEB88889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21FE2-91C9-9DA4-A867-53E57E0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FC2D-2FDB-83F8-7D30-31D1F665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A42E3-5FDE-8605-78F4-A847F2A2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64A12-7E5E-F90E-66BE-2B0EF84C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83ED0-1CCC-3EE4-E3EE-8C019BBE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58F78-FBCA-AAD3-F204-303C9170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EED18-A8E7-FE34-CDD5-D617667C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337CC-7914-A95F-03BF-E6C9E352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02EFD-6E4E-2FD4-C4A1-50E16C23F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7E8-2D5C-8136-64AF-A4A31E0A5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B9139-A294-3919-10B0-A7EF3034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E4231-E86E-51E1-7322-4ABB21708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51CA-A395-4569-ABA5-19480804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5DFF11-FFF8-4B02-AB12-DC35012712B5}"/>
              </a:ext>
            </a:extLst>
          </p:cNvPr>
          <p:cNvSpPr txBox="1"/>
          <p:nvPr/>
        </p:nvSpPr>
        <p:spPr>
          <a:xfrm>
            <a:off x="2526374" y="4456706"/>
            <a:ext cx="63230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92D2B4"/>
                </a:solidFill>
                <a:latin typeface="Montserrat" pitchFamily="2" charset="77"/>
                <a:ea typeface="Playfair Display" charset="0"/>
                <a:cs typeface="Playfair Display" charset="0"/>
              </a:rPr>
              <a:t>YAXLEY AIS Vs GIS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C966F-E311-42B2-962E-792756D095A0}"/>
              </a:ext>
            </a:extLst>
          </p:cNvPr>
          <p:cNvSpPr txBox="1"/>
          <p:nvPr/>
        </p:nvSpPr>
        <p:spPr>
          <a:xfrm>
            <a:off x="3874883" y="5855515"/>
            <a:ext cx="6323017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350">
                <a:solidFill>
                  <a:prstClr val="white"/>
                </a:solidFill>
                <a:latin typeface="Montserrat"/>
                <a:ea typeface="Playfair Display" charset="0"/>
                <a:cs typeface="Playfair Display" charset="0"/>
              </a:rPr>
              <a:t>July  </a:t>
            </a:r>
            <a:r>
              <a:rPr lang="en-GB" sz="1350" dirty="0">
                <a:solidFill>
                  <a:prstClr val="white"/>
                </a:solidFill>
                <a:latin typeface="Montserrat"/>
                <a:ea typeface="Playfair Display" charset="0"/>
                <a:cs typeface="Playfair Display" charset="0"/>
              </a:rPr>
              <a:t>2025</a:t>
            </a:r>
            <a:endParaRPr lang="en-US" sz="1350" dirty="0">
              <a:solidFill>
                <a:prstClr val="white"/>
              </a:solidFill>
              <a:latin typeface="Montserrat"/>
              <a:ea typeface="Playfair Display" charset="0"/>
              <a:cs typeface="Playfair Display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7879B-49A2-4222-A2E4-CAB0AE22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88" y="1693123"/>
            <a:ext cx="7674429" cy="23804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C3B36-C65C-9F7C-1D4B-E1F06D91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1CA-A395-4569-ABA5-194808041558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221569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6F1AF-5CCA-B2AF-A25F-9D8F8A6C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DD5F5-F7A5-D205-F674-24BE6CE6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2" y="1275732"/>
            <a:ext cx="11087824" cy="2089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C9C9D-F7A6-2EE0-212A-68FB91769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50" y="3838649"/>
            <a:ext cx="5241030" cy="1666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4BEFE-0C0A-5640-F87C-EBCFDF44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852" y="3856906"/>
            <a:ext cx="4488754" cy="1221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5E750-8257-0591-D6FC-09D94BB4E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154" y="5196018"/>
            <a:ext cx="2320338" cy="222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909AB-5DEA-CD02-5430-F7171298C219}"/>
              </a:ext>
            </a:extLst>
          </p:cNvPr>
          <p:cNvSpPr txBox="1"/>
          <p:nvPr/>
        </p:nvSpPr>
        <p:spPr>
          <a:xfrm>
            <a:off x="402328" y="112732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Elevations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24E98-BDA9-9E94-663F-C96FAF67E54F}"/>
              </a:ext>
            </a:extLst>
          </p:cNvPr>
          <p:cNvSpPr txBox="1"/>
          <p:nvPr/>
        </p:nvSpPr>
        <p:spPr>
          <a:xfrm>
            <a:off x="466724" y="1275732"/>
            <a:ext cx="389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Conrad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B6381-3586-7210-2E7F-B820391F68AB}"/>
              </a:ext>
            </a:extLst>
          </p:cNvPr>
          <p:cNvSpPr txBox="1"/>
          <p:nvPr/>
        </p:nvSpPr>
        <p:spPr>
          <a:xfrm>
            <a:off x="637452" y="3609250"/>
            <a:ext cx="389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R8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DD373BB-413D-46BC-A722-A7DABDE4CA9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64970" y="1197769"/>
            <a:ext cx="347663" cy="209551"/>
          </a:xfrm>
          <a:prstGeom prst="bentConnector3">
            <a:avLst>
              <a:gd name="adj1" fmla="val 1006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9A6C900-4C42-4149-8854-A64C5E5E909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4301" y="1177989"/>
            <a:ext cx="342591" cy="244039"/>
          </a:xfrm>
          <a:prstGeom prst="bentConnector3">
            <a:avLst>
              <a:gd name="adj1" fmla="val 1014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6AE0DA-3607-9B84-9D45-64ED34E8D258}"/>
              </a:ext>
            </a:extLst>
          </p:cNvPr>
          <p:cNvSpPr txBox="1"/>
          <p:nvPr/>
        </p:nvSpPr>
        <p:spPr>
          <a:xfrm>
            <a:off x="5006439" y="981548"/>
            <a:ext cx="859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400kV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7E5CE-1406-0D1A-A3C5-F1D29C127EC1}"/>
              </a:ext>
            </a:extLst>
          </p:cNvPr>
          <p:cNvSpPr txBox="1"/>
          <p:nvPr/>
        </p:nvSpPr>
        <p:spPr>
          <a:xfrm>
            <a:off x="5987616" y="981548"/>
            <a:ext cx="859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132kV</a:t>
            </a:r>
          </a:p>
        </p:txBody>
      </p:sp>
    </p:spTree>
    <p:extLst>
      <p:ext uri="{BB962C8B-B14F-4D97-AF65-F5344CB8AC3E}">
        <p14:creationId xmlns:p14="http://schemas.microsoft.com/office/powerpoint/2010/main" val="190414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87CF9-779C-FE0A-61D0-41328DF6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208F5-697E-4962-DBD4-F2E13F4B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52" y="518706"/>
            <a:ext cx="4353533" cy="5820587"/>
          </a:xfrm>
          <a:prstGeom prst="rect">
            <a:avLst/>
          </a:prstGeom>
        </p:spPr>
      </p:pic>
      <p:pic>
        <p:nvPicPr>
          <p:cNvPr id="1026" name="Picture 2" descr="Canterbury 400kV GIS Substation ...">
            <a:extLst>
              <a:ext uri="{FF2B5EF4-FFF2-40B4-BE49-F238E27FC236}">
                <a16:creationId xmlns:a16="http://schemas.microsoft.com/office/drawing/2014/main" id="{0DA7B3F4-E243-7292-707A-2EE2AE64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5" y="1238048"/>
            <a:ext cx="6389369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42715-7B56-622A-B85D-1134F4E5D7C2}"/>
              </a:ext>
            </a:extLst>
          </p:cNvPr>
          <p:cNvSpPr txBox="1"/>
          <p:nvPr/>
        </p:nvSpPr>
        <p:spPr>
          <a:xfrm>
            <a:off x="430903" y="103207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400kV GIS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4B92B-8903-880C-680B-704591C65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52" y="4572892"/>
            <a:ext cx="5518628" cy="701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9010C-72C0-6126-A5BF-009197F3FA4A}"/>
              </a:ext>
            </a:extLst>
          </p:cNvPr>
          <p:cNvSpPr txBox="1"/>
          <p:nvPr/>
        </p:nvSpPr>
        <p:spPr>
          <a:xfrm>
            <a:off x="737664" y="4122420"/>
            <a:ext cx="44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National Grid Planning Statement Quote</a:t>
            </a:r>
          </a:p>
        </p:txBody>
      </p:sp>
    </p:spTree>
    <p:extLst>
      <p:ext uri="{BB962C8B-B14F-4D97-AF65-F5344CB8AC3E}">
        <p14:creationId xmlns:p14="http://schemas.microsoft.com/office/powerpoint/2010/main" val="294808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B284-20C5-D5EC-7C5A-7DD92356B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B81437-C3D9-8E9C-09E9-6FFED92A0C68}"/>
              </a:ext>
            </a:extLst>
          </p:cNvPr>
          <p:cNvSpPr txBox="1"/>
          <p:nvPr/>
        </p:nvSpPr>
        <p:spPr>
          <a:xfrm>
            <a:off x="430903" y="103207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GIS Building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AED563-46DB-88F5-AE34-3C5C2A2E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99" y="1577396"/>
            <a:ext cx="8625464" cy="45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4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5A6B-CC48-F6FF-3609-EBAEB431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3A4391-7994-3B99-F020-38C870DF81D1}"/>
              </a:ext>
            </a:extLst>
          </p:cNvPr>
          <p:cNvSpPr txBox="1"/>
          <p:nvPr/>
        </p:nvSpPr>
        <p:spPr>
          <a:xfrm>
            <a:off x="430903" y="103207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400kV AIS</a:t>
            </a:r>
          </a:p>
        </p:txBody>
      </p:sp>
      <p:pic>
        <p:nvPicPr>
          <p:cNvPr id="2" name="Picture 4" descr="Substation Projects - Kevin Power">
            <a:extLst>
              <a:ext uri="{FF2B5EF4-FFF2-40B4-BE49-F238E27FC236}">
                <a16:creationId xmlns:a16="http://schemas.microsoft.com/office/drawing/2014/main" id="{06AB4A5F-426D-EE8F-1DC8-F1FCF941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81" y="1141291"/>
            <a:ext cx="7466673" cy="49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0A50-D1F6-CCBE-FEF5-AED1B2F0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4B4E0A-F806-F3E7-CC7B-34010A412EC4}"/>
              </a:ext>
            </a:extLst>
          </p:cNvPr>
          <p:cNvSpPr txBox="1"/>
          <p:nvPr/>
        </p:nvSpPr>
        <p:spPr>
          <a:xfrm>
            <a:off x="430903" y="103207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132kV GIS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EB6E5-B3B6-8F35-AE60-F2FD33CD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93" y="1153144"/>
            <a:ext cx="7685434" cy="49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699B5-E988-1D4A-3CC1-22D643FD0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9F34B-168F-FDD3-63D5-310D90D2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74" y="1002891"/>
            <a:ext cx="8551690" cy="5050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2F20D-50BE-3756-AEF5-7AC805CFD57E}"/>
              </a:ext>
            </a:extLst>
          </p:cNvPr>
          <p:cNvSpPr txBox="1"/>
          <p:nvPr/>
        </p:nvSpPr>
        <p:spPr>
          <a:xfrm>
            <a:off x="430903" y="103207"/>
            <a:ext cx="389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R8 Plan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B6256-45DF-9726-D104-8410E0F14730}"/>
              </a:ext>
            </a:extLst>
          </p:cNvPr>
          <p:cNvSpPr/>
          <p:nvPr/>
        </p:nvSpPr>
        <p:spPr>
          <a:xfrm>
            <a:off x="5243804" y="2034074"/>
            <a:ext cx="2015412" cy="1735494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69A30-B3FE-7815-4DD5-0C1AE3C86933}"/>
              </a:ext>
            </a:extLst>
          </p:cNvPr>
          <p:cNvSpPr/>
          <p:nvPr/>
        </p:nvSpPr>
        <p:spPr>
          <a:xfrm>
            <a:off x="4012163" y="4189446"/>
            <a:ext cx="3181739" cy="1408922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10D06-7D8E-BEB4-4307-C47153A6E078}"/>
              </a:ext>
            </a:extLst>
          </p:cNvPr>
          <p:cNvSpPr txBox="1"/>
          <p:nvPr/>
        </p:nvSpPr>
        <p:spPr>
          <a:xfrm>
            <a:off x="729201" y="5986765"/>
            <a:ext cx="1106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have (approximately) shaded red the elements which would be housed indoors if we designed the project as GIS opposed to AIS.</a:t>
            </a:r>
          </a:p>
          <a:p>
            <a:endParaRPr lang="en-GB" sz="1200" dirty="0"/>
          </a:p>
          <a:p>
            <a:r>
              <a:rPr lang="en-GB" sz="1200" dirty="0"/>
              <a:t>We would expect the area shaded red to be reduced by around 40% if this was a GIS solution. The building height could be as large as 15-16m high if GIS is opted for. We would usually only opt for GIS when space is tight.</a:t>
            </a:r>
          </a:p>
        </p:txBody>
      </p:sp>
    </p:spTree>
    <p:extLst>
      <p:ext uri="{BB962C8B-B14F-4D97-AF65-F5344CB8AC3E}">
        <p14:creationId xmlns:p14="http://schemas.microsoft.com/office/powerpoint/2010/main" val="16636094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10697</TotalTime>
  <Words>101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Montserrat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 Adams</dc:creator>
  <cp:lastModifiedBy>Ashley Fromberg</cp:lastModifiedBy>
  <cp:revision>44</cp:revision>
  <dcterms:created xsi:type="dcterms:W3CDTF">2024-05-10T12:10:21Z</dcterms:created>
  <dcterms:modified xsi:type="dcterms:W3CDTF">2025-11-18T14:15:34Z</dcterms:modified>
</cp:coreProperties>
</file>